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2" r:id="rId7"/>
    <p:sldId id="261"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88"/>
    <p:restoredTop sz="96327"/>
  </p:normalViewPr>
  <p:slideViewPr>
    <p:cSldViewPr snapToGrid="0" snapToObjects="1">
      <p:cViewPr varScale="1">
        <p:scale>
          <a:sx n="221" d="100"/>
          <a:sy n="221" d="100"/>
        </p:scale>
        <p:origin x="10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6/28/21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6/28/21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6/28/21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6/28/21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6/28/21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6/28/21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6/28/21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6/28/21</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6/28/21</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6/28/21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6/28/21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6/28/21</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hyperlink" Target="https://www.alliedmarketresearch.com/biopharmaceutical-market" TargetMode="External"/><Relationship Id="rId4" Type="http://schemas.openxmlformats.org/officeDocument/2006/relationships/hyperlink" Target="https://www.alliedmarketresearch.com/press-release/biopharmaceutical-market.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9CE8-303B-3F49-85A4-919713F8C60C}"/>
              </a:ext>
            </a:extLst>
          </p:cNvPr>
          <p:cNvSpPr>
            <a:spLocks noGrp="1"/>
          </p:cNvSpPr>
          <p:nvPr>
            <p:ph type="ctrTitle"/>
          </p:nvPr>
        </p:nvSpPr>
        <p:spPr>
          <a:xfrm>
            <a:off x="2611808" y="2038609"/>
            <a:ext cx="5518066" cy="2268559"/>
          </a:xfrm>
        </p:spPr>
        <p:txBody>
          <a:bodyPr/>
          <a:lstStyle/>
          <a:p>
            <a:r>
              <a:rPr lang="en-US" dirty="0"/>
              <a:t>Bristol-Myers Squibb</a:t>
            </a:r>
          </a:p>
        </p:txBody>
      </p:sp>
      <p:sp>
        <p:nvSpPr>
          <p:cNvPr id="3" name="Subtitle 2">
            <a:extLst>
              <a:ext uri="{FF2B5EF4-FFF2-40B4-BE49-F238E27FC236}">
                <a16:creationId xmlns:a16="http://schemas.microsoft.com/office/drawing/2014/main" id="{799EE261-D76C-8745-992F-62346CAAABE5}"/>
              </a:ext>
            </a:extLst>
          </p:cNvPr>
          <p:cNvSpPr>
            <a:spLocks noGrp="1"/>
          </p:cNvSpPr>
          <p:nvPr>
            <p:ph type="subTitle" idx="1"/>
          </p:nvPr>
        </p:nvSpPr>
        <p:spPr>
          <a:xfrm>
            <a:off x="2692041" y="715559"/>
            <a:ext cx="5357600" cy="1160213"/>
          </a:xfrm>
        </p:spPr>
        <p:txBody>
          <a:bodyPr/>
          <a:lstStyle/>
          <a:p>
            <a:r>
              <a:rPr lang="en-US" dirty="0"/>
              <a:t>Artificial Intelligence: Skeletal Formula Recognition</a:t>
            </a:r>
          </a:p>
        </p:txBody>
      </p:sp>
      <p:pic>
        <p:nvPicPr>
          <p:cNvPr id="5" name="Audio 4">
            <a:hlinkClick r:id="" action="ppaction://media"/>
            <a:extLst>
              <a:ext uri="{FF2B5EF4-FFF2-40B4-BE49-F238E27FC236}">
                <a16:creationId xmlns:a16="http://schemas.microsoft.com/office/drawing/2014/main" id="{1CA10640-806D-1745-9A8B-5BBEFEC6041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25933368"/>
      </p:ext>
    </p:extLst>
  </p:cSld>
  <p:clrMapOvr>
    <a:masterClrMapping/>
  </p:clrMapOvr>
  <mc:AlternateContent xmlns:mc="http://schemas.openxmlformats.org/markup-compatibility/2006">
    <mc:Choice xmlns:p14="http://schemas.microsoft.com/office/powerpoint/2010/main" Requires="p14">
      <p:transition spd="med" p14:dur="700" advTm="17285">
        <p:fade/>
      </p:transition>
    </mc:Choice>
    <mc:Fallback>
      <p:transition spd="med" advTm="172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3C720-16A0-7A4E-B9B4-E17D2A944BE6}"/>
              </a:ext>
            </a:extLst>
          </p:cNvPr>
          <p:cNvSpPr>
            <a:spLocks noGrp="1"/>
          </p:cNvSpPr>
          <p:nvPr>
            <p:ph type="title"/>
          </p:nvPr>
        </p:nvSpPr>
        <p:spPr/>
        <p:txBody>
          <a:bodyPr/>
          <a:lstStyle/>
          <a:p>
            <a:pPr algn="ctr"/>
            <a:r>
              <a:rPr lang="en-US" dirty="0"/>
              <a:t>KPI’s Involved</a:t>
            </a:r>
          </a:p>
        </p:txBody>
      </p:sp>
      <p:sp>
        <p:nvSpPr>
          <p:cNvPr id="3" name="Content Placeholder 2">
            <a:extLst>
              <a:ext uri="{FF2B5EF4-FFF2-40B4-BE49-F238E27FC236}">
                <a16:creationId xmlns:a16="http://schemas.microsoft.com/office/drawing/2014/main" id="{A48E3E28-0AC2-5A4D-ABC3-F6BB96CEF749}"/>
              </a:ext>
            </a:extLst>
          </p:cNvPr>
          <p:cNvSpPr>
            <a:spLocks noGrp="1"/>
          </p:cNvSpPr>
          <p:nvPr>
            <p:ph idx="1"/>
          </p:nvPr>
        </p:nvSpPr>
        <p:spPr/>
        <p:txBody>
          <a:bodyPr anchor="t"/>
          <a:lstStyle/>
          <a:p>
            <a:r>
              <a:rPr lang="en-US" dirty="0"/>
              <a:t>KPI’s to be used are the summarized accuracy of the image recognitions software.</a:t>
            </a:r>
          </a:p>
          <a:p>
            <a:r>
              <a:rPr lang="en-US" dirty="0"/>
              <a:t>Additionally success will be measured by the amount of validated processed images. </a:t>
            </a:r>
          </a:p>
          <a:p>
            <a:r>
              <a:rPr lang="en-US" dirty="0"/>
              <a:t>Domain experts will have a direct hand on these experiences.</a:t>
            </a:r>
          </a:p>
          <a:p>
            <a:r>
              <a:rPr lang="en-US" dirty="0"/>
              <a:t>Reaching an accuracy level of 90% error free will deem success for models trained.</a:t>
            </a:r>
          </a:p>
        </p:txBody>
      </p:sp>
      <p:pic>
        <p:nvPicPr>
          <p:cNvPr id="4" name="Audio 3">
            <a:hlinkClick r:id="" action="ppaction://media"/>
            <a:extLst>
              <a:ext uri="{FF2B5EF4-FFF2-40B4-BE49-F238E27FC236}">
                <a16:creationId xmlns:a16="http://schemas.microsoft.com/office/drawing/2014/main" id="{C3693AAE-C7D5-F642-9BCF-DD13306269C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37988542"/>
      </p:ext>
    </p:extLst>
  </p:cSld>
  <p:clrMapOvr>
    <a:masterClrMapping/>
  </p:clrMapOvr>
  <mc:AlternateContent xmlns:mc="http://schemas.openxmlformats.org/markup-compatibility/2006">
    <mc:Choice xmlns:p14="http://schemas.microsoft.com/office/powerpoint/2010/main" Requires="p14">
      <p:transition spd="slow" p14:dur="2000" advTm="32725"/>
    </mc:Choice>
    <mc:Fallback>
      <p:transition spd="slow" advTm="32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4"/>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601900C-265D-4146-A578-477541E3D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14" name="Freeform: Shape 13">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5">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18" name="Rectangle 17">
            <a:extLst>
              <a:ext uri="{FF2B5EF4-FFF2-40B4-BE49-F238E27FC236}">
                <a16:creationId xmlns:a16="http://schemas.microsoft.com/office/drawing/2014/main" id="{41F8C064-2DC5-4758-B49C-76BFF6405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542" y="0"/>
            <a:ext cx="7875912"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15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23">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62C3D1-BC03-0F49-AB2C-822B13A784B9}"/>
              </a:ext>
            </a:extLst>
          </p:cNvPr>
          <p:cNvSpPr>
            <a:spLocks noGrp="1"/>
          </p:cNvSpPr>
          <p:nvPr>
            <p:ph type="title"/>
          </p:nvPr>
        </p:nvSpPr>
        <p:spPr>
          <a:xfrm>
            <a:off x="2188901" y="808056"/>
            <a:ext cx="8381238" cy="1077229"/>
          </a:xfrm>
        </p:spPr>
        <p:txBody>
          <a:bodyPr>
            <a:normAutofit/>
          </a:bodyPr>
          <a:lstStyle/>
          <a:p>
            <a:pPr algn="l"/>
            <a:r>
              <a:rPr lang="en-US" sz="4800" dirty="0"/>
              <a:t>What is expected?</a:t>
            </a:r>
          </a:p>
        </p:txBody>
      </p:sp>
      <p:sp>
        <p:nvSpPr>
          <p:cNvPr id="3" name="Content Placeholder 2">
            <a:extLst>
              <a:ext uri="{FF2B5EF4-FFF2-40B4-BE49-F238E27FC236}">
                <a16:creationId xmlns:a16="http://schemas.microsoft.com/office/drawing/2014/main" id="{A9BD51AF-A171-B441-9540-23D7E6352169}"/>
              </a:ext>
            </a:extLst>
          </p:cNvPr>
          <p:cNvSpPr>
            <a:spLocks noGrp="1"/>
          </p:cNvSpPr>
          <p:nvPr>
            <p:ph idx="1"/>
          </p:nvPr>
        </p:nvSpPr>
        <p:spPr>
          <a:xfrm>
            <a:off x="2256639" y="2052116"/>
            <a:ext cx="6572814" cy="2438465"/>
          </a:xfrm>
        </p:spPr>
        <p:txBody>
          <a:bodyPr anchor="t">
            <a:normAutofit/>
          </a:bodyPr>
          <a:lstStyle/>
          <a:p>
            <a:r>
              <a:rPr lang="en-US" sz="1800" dirty="0"/>
              <a:t>In conclusion Bristol-Myers Squibb is expecting full success of this project resulting in a user-friendly research tool that can search for prior research. </a:t>
            </a:r>
          </a:p>
          <a:p>
            <a:r>
              <a:rPr lang="en-US" sz="1800" dirty="0"/>
              <a:t>There will be three phases:</a:t>
            </a:r>
          </a:p>
          <a:p>
            <a:pPr lvl="1"/>
            <a:r>
              <a:rPr lang="en-US" sz="1600" dirty="0"/>
              <a:t>Further updating and oversight will continuously be performed by BMS in-house staff (No time limit)</a:t>
            </a:r>
          </a:p>
        </p:txBody>
      </p:sp>
      <p:sp>
        <p:nvSpPr>
          <p:cNvPr id="4" name="TextBox 3">
            <a:extLst>
              <a:ext uri="{FF2B5EF4-FFF2-40B4-BE49-F238E27FC236}">
                <a16:creationId xmlns:a16="http://schemas.microsoft.com/office/drawing/2014/main" id="{808C635F-90C6-B746-B871-6C894F66EBB6}"/>
              </a:ext>
            </a:extLst>
          </p:cNvPr>
          <p:cNvSpPr txBox="1"/>
          <p:nvPr/>
        </p:nvSpPr>
        <p:spPr>
          <a:xfrm>
            <a:off x="1728525" y="4481601"/>
            <a:ext cx="8734950" cy="1323439"/>
          </a:xfrm>
          <a:prstGeom prst="rect">
            <a:avLst/>
          </a:prstGeom>
          <a:noFill/>
        </p:spPr>
        <p:txBody>
          <a:bodyPr wrap="square" numCol="3" rtlCol="0">
            <a:spAutoFit/>
          </a:bodyPr>
          <a:lstStyle/>
          <a:p>
            <a:pPr lvl="1"/>
            <a:r>
              <a:rPr lang="en-US" sz="1600" dirty="0"/>
              <a:t>Phase 1: Business Understanding </a:t>
            </a:r>
          </a:p>
          <a:p>
            <a:pPr lvl="1"/>
            <a:r>
              <a:rPr lang="en-US" sz="1600" dirty="0"/>
              <a:t> - 2 Weeks</a:t>
            </a:r>
          </a:p>
          <a:p>
            <a:pPr lvl="1"/>
            <a:endParaRPr lang="en-US" sz="1600" dirty="0"/>
          </a:p>
          <a:p>
            <a:pPr lvl="1"/>
            <a:endParaRPr lang="en-US" sz="1600" dirty="0"/>
          </a:p>
          <a:p>
            <a:pPr lvl="1"/>
            <a:r>
              <a:rPr lang="en-US" sz="1600" dirty="0"/>
              <a:t>Phase 2: Data Cleansing and Mining </a:t>
            </a:r>
          </a:p>
          <a:p>
            <a:pPr lvl="1"/>
            <a:r>
              <a:rPr lang="en-US" sz="1600" dirty="0"/>
              <a:t>- 8 Weeks</a:t>
            </a:r>
          </a:p>
          <a:p>
            <a:pPr lvl="1"/>
            <a:endParaRPr lang="en-US" sz="1600" dirty="0"/>
          </a:p>
          <a:p>
            <a:pPr lvl="1"/>
            <a:endParaRPr lang="en-US" sz="1600" dirty="0"/>
          </a:p>
          <a:p>
            <a:pPr lvl="1"/>
            <a:r>
              <a:rPr lang="en-US" sz="1600" dirty="0"/>
              <a:t>Phase 3: Deployment </a:t>
            </a:r>
          </a:p>
          <a:p>
            <a:pPr lvl="1"/>
            <a:r>
              <a:rPr lang="en-US" sz="1600" dirty="0"/>
              <a:t> - 2 Weeks Minimum</a:t>
            </a:r>
          </a:p>
          <a:p>
            <a:endParaRPr lang="en-US" dirty="0"/>
          </a:p>
        </p:txBody>
      </p:sp>
      <p:pic>
        <p:nvPicPr>
          <p:cNvPr id="5" name="Audio 4">
            <a:hlinkClick r:id="" action="ppaction://media"/>
            <a:extLst>
              <a:ext uri="{FF2B5EF4-FFF2-40B4-BE49-F238E27FC236}">
                <a16:creationId xmlns:a16="http://schemas.microsoft.com/office/drawing/2014/main" id="{A3F009B3-202A-CB44-853C-70B41D25AB6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0687205"/>
      </p:ext>
    </p:extLst>
  </p:cSld>
  <p:clrMapOvr>
    <a:masterClrMapping/>
  </p:clrMapOvr>
  <mc:AlternateContent xmlns:mc="http://schemas.openxmlformats.org/markup-compatibility/2006">
    <mc:Choice xmlns:p14="http://schemas.microsoft.com/office/powerpoint/2010/main" Requires="p14">
      <p:transition spd="slow" p14:dur="2000" advTm="72828"/>
    </mc:Choice>
    <mc:Fallback>
      <p:transition spd="slow" advTm="72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stretch/>
        </a:blipFill>
        <a:effectLst/>
      </p:bgPr>
    </p:bg>
    <p:spTree>
      <p:nvGrpSpPr>
        <p:cNvPr id="1" name=""/>
        <p:cNvGrpSpPr/>
        <p:nvPr/>
      </p:nvGrpSpPr>
      <p:grpSpPr>
        <a:xfrm>
          <a:off x="0" y="0"/>
          <a:ext cx="0" cy="0"/>
          <a:chOff x="0" y="0"/>
          <a:chExt cx="0" cy="0"/>
        </a:xfrm>
      </p:grpSpPr>
      <p:sp useBgFill="1">
        <p:nvSpPr>
          <p:cNvPr id="67" name="Rectangle 27">
            <a:extLst>
              <a:ext uri="{FF2B5EF4-FFF2-40B4-BE49-F238E27FC236}">
                <a16:creationId xmlns:a16="http://schemas.microsoft.com/office/drawing/2014/main" id="{AE1DC627-4ABE-46C9-81E9-5BB1D8CE0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29">
            <a:extLst>
              <a:ext uri="{FF2B5EF4-FFF2-40B4-BE49-F238E27FC236}">
                <a16:creationId xmlns:a16="http://schemas.microsoft.com/office/drawing/2014/main" id="{D1C6DF18-30CC-455D-BEF5-AD8ABBB631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69" name="Picture 31">
            <a:extLst>
              <a:ext uri="{FF2B5EF4-FFF2-40B4-BE49-F238E27FC236}">
                <a16:creationId xmlns:a16="http://schemas.microsoft.com/office/drawing/2014/main" id="{4397A168-9964-4557-8B18-18F68C71093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0" name="Rectangle 33">
            <a:extLst>
              <a:ext uri="{FF2B5EF4-FFF2-40B4-BE49-F238E27FC236}">
                <a16:creationId xmlns:a16="http://schemas.microsoft.com/office/drawing/2014/main" id="{EB4E0424-26BF-4CAF-B60C-9FA333BAFC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35">
            <a:extLst>
              <a:ext uri="{FF2B5EF4-FFF2-40B4-BE49-F238E27FC236}">
                <a16:creationId xmlns:a16="http://schemas.microsoft.com/office/drawing/2014/main" id="{6F5EAC93-4557-436A-BA08-FC04B42299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37">
            <a:extLst>
              <a:ext uri="{FF2B5EF4-FFF2-40B4-BE49-F238E27FC236}">
                <a16:creationId xmlns:a16="http://schemas.microsoft.com/office/drawing/2014/main" id="{A7E12A95-2D51-4F5B-B468-3C7BF914E4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3291B8-1A62-E74B-A86A-0740F48B52E8}"/>
              </a:ext>
            </a:extLst>
          </p:cNvPr>
          <p:cNvSpPr>
            <a:spLocks noGrp="1"/>
          </p:cNvSpPr>
          <p:nvPr>
            <p:ph type="title"/>
          </p:nvPr>
        </p:nvSpPr>
        <p:spPr>
          <a:xfrm>
            <a:off x="1847589" y="808056"/>
            <a:ext cx="8725139" cy="1077229"/>
          </a:xfrm>
        </p:spPr>
        <p:txBody>
          <a:bodyPr>
            <a:noAutofit/>
          </a:bodyPr>
          <a:lstStyle/>
          <a:p>
            <a:pPr algn="ctr"/>
            <a:r>
              <a:rPr lang="en-US" sz="1600" dirty="0">
                <a:latin typeface="Apple Chancery" panose="03020702040506060504" pitchFamily="66" charset="-79"/>
                <a:cs typeface="Apple Chancery" panose="03020702040506060504" pitchFamily="66" charset="-79"/>
              </a:rPr>
              <a:t>“To our patients and customers</a:t>
            </a:r>
            <a:br>
              <a:rPr lang="en-US" sz="1200" dirty="0"/>
            </a:br>
            <a:r>
              <a:rPr lang="en-US" sz="1200" dirty="0"/>
              <a:t>We commit to scientific excellence and investment in biopharmaceutical research and development to provide innovative, high-quality medicines that address the unmet medical needs of patients with serious diseases. We apply scientific rigor to produce clinical and economic benefit through medicines that improve patients’ lives. We strive to make information about our commercialized medicines widely and readily available. We actively seek to improve access to care, advocate for policies that promote health equity, and help underserved patients access and afford the medicines they need.”</a:t>
            </a:r>
            <a:br>
              <a:rPr lang="en-US" sz="1200" dirty="0"/>
            </a:br>
            <a:endParaRPr lang="en-US" sz="1200" dirty="0">
              <a:latin typeface="Apple Chancery" panose="03020702040506060504" pitchFamily="66" charset="-79"/>
              <a:cs typeface="Apple Chancery" panose="03020702040506060504" pitchFamily="66" charset="-79"/>
            </a:endParaRPr>
          </a:p>
        </p:txBody>
      </p:sp>
      <p:sp>
        <p:nvSpPr>
          <p:cNvPr id="73" name="Content Placeholder 7">
            <a:extLst>
              <a:ext uri="{FF2B5EF4-FFF2-40B4-BE49-F238E27FC236}">
                <a16:creationId xmlns:a16="http://schemas.microsoft.com/office/drawing/2014/main" id="{ED1F036E-BAAD-4207-BCC9-438D02FFD3D3}"/>
              </a:ext>
            </a:extLst>
          </p:cNvPr>
          <p:cNvSpPr>
            <a:spLocks noGrp="1"/>
          </p:cNvSpPr>
          <p:nvPr>
            <p:ph idx="1"/>
          </p:nvPr>
        </p:nvSpPr>
        <p:spPr>
          <a:xfrm>
            <a:off x="7556290" y="2052116"/>
            <a:ext cx="3016439" cy="3997828"/>
          </a:xfrm>
        </p:spPr>
        <p:txBody>
          <a:bodyPr anchor="t">
            <a:normAutofit/>
          </a:bodyPr>
          <a:lstStyle/>
          <a:p>
            <a:pPr marL="0" indent="0" algn="ctr">
              <a:buNone/>
            </a:pPr>
            <a:r>
              <a:rPr lang="en-US" sz="1600" u="sng" dirty="0">
                <a:latin typeface="Apple Chancery" panose="03020702040506060504" pitchFamily="66" charset="-79"/>
                <a:cs typeface="Apple Chancery" panose="03020702040506060504" pitchFamily="66" charset="-79"/>
              </a:rPr>
              <a:t>Mission</a:t>
            </a:r>
          </a:p>
          <a:p>
            <a:pPr marL="0" indent="0" algn="ctr">
              <a:spcBef>
                <a:spcPts val="0"/>
              </a:spcBef>
              <a:spcAft>
                <a:spcPts val="0"/>
              </a:spcAft>
              <a:buNone/>
            </a:pPr>
            <a:r>
              <a:rPr lang="en-US" sz="1200" dirty="0"/>
              <a:t>“To discover, develop and deliver innovative medicines that help patients prevail over serious diseases”</a:t>
            </a:r>
          </a:p>
          <a:p>
            <a:pPr marL="0" indent="0" algn="ctr">
              <a:spcBef>
                <a:spcPts val="0"/>
              </a:spcBef>
              <a:spcAft>
                <a:spcPts val="0"/>
              </a:spcAft>
              <a:buNone/>
            </a:pPr>
            <a:endParaRPr lang="en-US" sz="1200" dirty="0"/>
          </a:p>
          <a:p>
            <a:pPr marL="0" indent="0" algn="ctr">
              <a:spcBef>
                <a:spcPts val="0"/>
              </a:spcBef>
              <a:spcAft>
                <a:spcPts val="0"/>
              </a:spcAft>
              <a:buNone/>
            </a:pPr>
            <a:r>
              <a:rPr lang="en-US" sz="1600" u="sng" dirty="0">
                <a:latin typeface="Apple Chancery" panose="03020702040506060504" pitchFamily="66" charset="-79"/>
                <a:cs typeface="Apple Chancery" panose="03020702040506060504" pitchFamily="66" charset="-79"/>
              </a:rPr>
              <a:t>Vision</a:t>
            </a:r>
          </a:p>
          <a:p>
            <a:pPr marL="0" indent="0" algn="ctr">
              <a:spcBef>
                <a:spcPts val="0"/>
              </a:spcBef>
              <a:spcAft>
                <a:spcPts val="0"/>
              </a:spcAft>
              <a:buNone/>
            </a:pPr>
            <a:r>
              <a:rPr lang="en-US" sz="1200" dirty="0">
                <a:cs typeface="Apple Chancery" panose="03020702040506060504" pitchFamily="66" charset="-79"/>
              </a:rPr>
              <a:t>“To be the world’s leading biopharma company that transforms patients’ lives through science”</a:t>
            </a:r>
          </a:p>
          <a:p>
            <a:pPr marL="0" indent="0" algn="ctr">
              <a:spcBef>
                <a:spcPts val="0"/>
              </a:spcBef>
              <a:spcAft>
                <a:spcPts val="0"/>
              </a:spcAft>
              <a:buNone/>
            </a:pPr>
            <a:endParaRPr lang="en-US" sz="1200" dirty="0">
              <a:cs typeface="Apple Chancery" panose="03020702040506060504" pitchFamily="66" charset="-79"/>
            </a:endParaRPr>
          </a:p>
          <a:p>
            <a:pPr marL="0" indent="0" algn="ctr">
              <a:spcBef>
                <a:spcPts val="0"/>
              </a:spcBef>
              <a:spcAft>
                <a:spcPts val="0"/>
              </a:spcAft>
              <a:buNone/>
            </a:pPr>
            <a:r>
              <a:rPr lang="en-US" sz="1600" u="sng" dirty="0">
                <a:latin typeface="Apple Chancery" panose="03020702040506060504" pitchFamily="66" charset="-79"/>
                <a:cs typeface="Apple Chancery" panose="03020702040506060504" pitchFamily="66" charset="-79"/>
              </a:rPr>
              <a:t>Values</a:t>
            </a:r>
          </a:p>
          <a:p>
            <a:pPr marL="0" indent="0" algn="ctr">
              <a:spcBef>
                <a:spcPts val="0"/>
              </a:spcBef>
              <a:spcAft>
                <a:spcPts val="0"/>
              </a:spcAft>
              <a:buNone/>
            </a:pPr>
            <a:r>
              <a:rPr lang="en-US" sz="1200" dirty="0">
                <a:cs typeface="Apple Chancery" panose="03020702040506060504" pitchFamily="66" charset="-79"/>
              </a:rPr>
              <a:t>Integrity, Urgency, accountability, Innovation, Passion, Inclusion</a:t>
            </a:r>
          </a:p>
        </p:txBody>
      </p:sp>
      <p:sp>
        <p:nvSpPr>
          <p:cNvPr id="74" name="Rectangle 39">
            <a:extLst>
              <a:ext uri="{FF2B5EF4-FFF2-40B4-BE49-F238E27FC236}">
                <a16:creationId xmlns:a16="http://schemas.microsoft.com/office/drawing/2014/main" id="{451DB18B-281E-4563-841D-F2464BEBDA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go&#10;&#10;Description automatically generated with low confidence">
            <a:extLst>
              <a:ext uri="{FF2B5EF4-FFF2-40B4-BE49-F238E27FC236}">
                <a16:creationId xmlns:a16="http://schemas.microsoft.com/office/drawing/2014/main" id="{2198D18E-EC55-8E49-9C60-0EEFD6613589}"/>
              </a:ext>
            </a:extLst>
          </p:cNvPr>
          <p:cNvPicPr>
            <a:picLocks noChangeAspect="1"/>
          </p:cNvPicPr>
          <p:nvPr/>
        </p:nvPicPr>
        <p:blipFill>
          <a:blip r:embed="rId7"/>
          <a:stretch>
            <a:fillRect/>
          </a:stretch>
        </p:blipFill>
        <p:spPr>
          <a:xfrm>
            <a:off x="1646586" y="2230614"/>
            <a:ext cx="5865310" cy="3084018"/>
          </a:xfrm>
          <a:prstGeom prst="rect">
            <a:avLst/>
          </a:prstGeom>
        </p:spPr>
      </p:pic>
      <p:pic>
        <p:nvPicPr>
          <p:cNvPr id="7" name="Audio 6">
            <a:hlinkClick r:id="" action="ppaction://media"/>
            <a:extLst>
              <a:ext uri="{FF2B5EF4-FFF2-40B4-BE49-F238E27FC236}">
                <a16:creationId xmlns:a16="http://schemas.microsoft.com/office/drawing/2014/main" id="{5E480F2C-195B-7E4D-8544-FD3031E221F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59966433"/>
      </p:ext>
    </p:extLst>
  </p:cSld>
  <p:clrMapOvr>
    <a:masterClrMapping/>
  </p:clrMapOvr>
  <mc:AlternateContent xmlns:mc="http://schemas.openxmlformats.org/markup-compatibility/2006">
    <mc:Choice xmlns:p14="http://schemas.microsoft.com/office/powerpoint/2010/main" Requires="p14">
      <p:transition spd="med" p14:dur="700" advTm="36554">
        <p:fade/>
      </p:transition>
    </mc:Choice>
    <mc:Fallback>
      <p:transition spd="med" advTm="365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3A0C8-2AEE-8C43-99F1-23F1C42B529D}"/>
              </a:ext>
            </a:extLst>
          </p:cNvPr>
          <p:cNvSpPr>
            <a:spLocks noGrp="1"/>
          </p:cNvSpPr>
          <p:nvPr>
            <p:ph type="title"/>
          </p:nvPr>
        </p:nvSpPr>
        <p:spPr/>
        <p:txBody>
          <a:bodyPr>
            <a:normAutofit/>
          </a:bodyPr>
          <a:lstStyle/>
          <a:p>
            <a:pPr algn="ctr"/>
            <a:r>
              <a:rPr lang="en-US" dirty="0"/>
              <a:t>Image Recognition: Skeletal Compound Recognition Using AI</a:t>
            </a:r>
          </a:p>
        </p:txBody>
      </p:sp>
      <p:pic>
        <p:nvPicPr>
          <p:cNvPr id="5" name="Content Placeholder 4" descr="Diagram&#10;&#10;Description automatically generated with low confidence">
            <a:extLst>
              <a:ext uri="{FF2B5EF4-FFF2-40B4-BE49-F238E27FC236}">
                <a16:creationId xmlns:a16="http://schemas.microsoft.com/office/drawing/2014/main" id="{98F6AECD-8CF8-5244-8D20-DE2236F93398}"/>
              </a:ext>
            </a:extLst>
          </p:cNvPr>
          <p:cNvPicPr>
            <a:picLocks noGrp="1" noChangeAspect="1"/>
          </p:cNvPicPr>
          <p:nvPr>
            <p:ph idx="1"/>
          </p:nvPr>
        </p:nvPicPr>
        <p:blipFill>
          <a:blip r:embed="rId4"/>
          <a:stretch>
            <a:fillRect/>
          </a:stretch>
        </p:blipFill>
        <p:spPr>
          <a:xfrm>
            <a:off x="3025238" y="2335427"/>
            <a:ext cx="7230869" cy="3402762"/>
          </a:xfrm>
        </p:spPr>
      </p:pic>
      <p:pic>
        <p:nvPicPr>
          <p:cNvPr id="4" name="Audio 3">
            <a:hlinkClick r:id="" action="ppaction://media"/>
            <a:extLst>
              <a:ext uri="{FF2B5EF4-FFF2-40B4-BE49-F238E27FC236}">
                <a16:creationId xmlns:a16="http://schemas.microsoft.com/office/drawing/2014/main" id="{01A119DD-9337-D24B-B4A6-15127822CC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95346483"/>
      </p:ext>
    </p:extLst>
  </p:cSld>
  <p:clrMapOvr>
    <a:masterClrMapping/>
  </p:clrMapOvr>
  <mc:AlternateContent xmlns:mc="http://schemas.openxmlformats.org/markup-compatibility/2006">
    <mc:Choice xmlns:p14="http://schemas.microsoft.com/office/powerpoint/2010/main" Requires="p14">
      <p:transition spd="med" p14:dur="700" advTm="20729">
        <p:fade/>
      </p:transition>
    </mc:Choice>
    <mc:Fallback>
      <p:transition spd="med" advTm="2072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DFD73-817F-184A-B91A-BE673F6369C4}"/>
              </a:ext>
            </a:extLst>
          </p:cNvPr>
          <p:cNvSpPr>
            <a:spLocks noGrp="1"/>
          </p:cNvSpPr>
          <p:nvPr>
            <p:ph type="title"/>
          </p:nvPr>
        </p:nvSpPr>
        <p:spPr/>
        <p:txBody>
          <a:bodyPr/>
          <a:lstStyle/>
          <a:p>
            <a:pPr algn="ctr"/>
            <a:r>
              <a:rPr lang="en-US" dirty="0"/>
              <a:t>Handwritten Skeletal Compounds</a:t>
            </a:r>
            <a:br>
              <a:rPr lang="en-US" dirty="0"/>
            </a:br>
            <a:r>
              <a:rPr lang="en-US" sz="2000" dirty="0"/>
              <a:t>Issues and History</a:t>
            </a:r>
            <a:endParaRPr lang="en-US" dirty="0"/>
          </a:p>
        </p:txBody>
      </p:sp>
      <p:sp>
        <p:nvSpPr>
          <p:cNvPr id="3" name="Content Placeholder 2">
            <a:extLst>
              <a:ext uri="{FF2B5EF4-FFF2-40B4-BE49-F238E27FC236}">
                <a16:creationId xmlns:a16="http://schemas.microsoft.com/office/drawing/2014/main" id="{1CC5BB00-5012-A748-BB0D-C6D83B1820EC}"/>
              </a:ext>
            </a:extLst>
          </p:cNvPr>
          <p:cNvSpPr>
            <a:spLocks noGrp="1"/>
          </p:cNvSpPr>
          <p:nvPr>
            <p:ph idx="1"/>
          </p:nvPr>
        </p:nvSpPr>
        <p:spPr/>
        <p:txBody>
          <a:bodyPr anchor="t">
            <a:normAutofit/>
          </a:bodyPr>
          <a:lstStyle/>
          <a:p>
            <a:pPr>
              <a:spcBef>
                <a:spcPts val="400"/>
              </a:spcBef>
            </a:pPr>
            <a:r>
              <a:rPr lang="en-US" sz="1400" dirty="0"/>
              <a:t>International Chemical Identifier (InChI) – Released April 15</a:t>
            </a:r>
            <a:r>
              <a:rPr lang="en-US" sz="1400" baseline="30000" dirty="0"/>
              <a:t>th</a:t>
            </a:r>
            <a:r>
              <a:rPr lang="en-US" sz="1400" dirty="0"/>
              <a:t>, 2005</a:t>
            </a:r>
          </a:p>
          <a:p>
            <a:pPr>
              <a:spcBef>
                <a:spcPts val="0"/>
              </a:spcBef>
            </a:pPr>
            <a:r>
              <a:rPr lang="en-US" sz="1400" dirty="0"/>
              <a:t>“The InChI and InChIKey have become essential tools for scientists worldwide, providing a new Common Language for Chemistry. The power of these tools allows chemists and computers to communicate more effectively thereby accelerating the pace of scientific research.” (iupac.org)</a:t>
            </a:r>
          </a:p>
          <a:p>
            <a:pPr>
              <a:spcBef>
                <a:spcPts val="0"/>
              </a:spcBef>
            </a:pPr>
            <a:r>
              <a:rPr lang="en-US" sz="1400" dirty="0"/>
              <a:t>Before InChI was released, all handwritten research was scanned into documents with no InChI key associated with it. Leaving a gap in research accessibility, there is a substantial chance that research may already exist, saving time and resources.</a:t>
            </a:r>
          </a:p>
          <a:p>
            <a:pPr>
              <a:spcBef>
                <a:spcPts val="0"/>
              </a:spcBef>
            </a:pPr>
            <a:r>
              <a:rPr lang="en-US" sz="1400" dirty="0"/>
              <a:t>Building and training a Convolutional Neural Network(CNN) can result in a model that can perform image recognition on pre-2005 research documents, resulting in more precise investment for future research.</a:t>
            </a:r>
          </a:p>
        </p:txBody>
      </p:sp>
      <p:pic>
        <p:nvPicPr>
          <p:cNvPr id="4" name="Audio 3">
            <a:hlinkClick r:id="" action="ppaction://media"/>
            <a:extLst>
              <a:ext uri="{FF2B5EF4-FFF2-40B4-BE49-F238E27FC236}">
                <a16:creationId xmlns:a16="http://schemas.microsoft.com/office/drawing/2014/main" id="{CF8179F4-F4EA-1C4A-95D3-266F6474A56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81460190"/>
      </p:ext>
    </p:extLst>
  </p:cSld>
  <p:clrMapOvr>
    <a:masterClrMapping/>
  </p:clrMapOvr>
  <mc:AlternateContent xmlns:mc="http://schemas.openxmlformats.org/markup-compatibility/2006">
    <mc:Choice xmlns:p14="http://schemas.microsoft.com/office/powerpoint/2010/main" Requires="p14">
      <p:transition spd="slow" p14:dur="2000" advTm="85629"/>
    </mc:Choice>
    <mc:Fallback>
      <p:transition spd="slow" advTm="85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stretch/>
        </a:blip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B9EEB229-3EBA-4333-B94C-ED62EC101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B4666C73-1C44-4BD3-9529-A7E02C6A8A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63" name="Picture 62">
            <a:extLst>
              <a:ext uri="{FF2B5EF4-FFF2-40B4-BE49-F238E27FC236}">
                <a16:creationId xmlns:a16="http://schemas.microsoft.com/office/drawing/2014/main" id="{723E4E2F-EA2E-477B-A595-C5A5F62E9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5" name="Rectangle 64">
            <a:extLst>
              <a:ext uri="{FF2B5EF4-FFF2-40B4-BE49-F238E27FC236}">
                <a16:creationId xmlns:a16="http://schemas.microsoft.com/office/drawing/2014/main" id="{B6500FA0-D185-45FF-9F47-EF5FB71580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273825F-243F-467C-8349-B97E81C3E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8">
            <a:extLst>
              <a:ext uri="{FF2B5EF4-FFF2-40B4-BE49-F238E27FC236}">
                <a16:creationId xmlns:a16="http://schemas.microsoft.com/office/drawing/2014/main" id="{255659AF-6F61-42EF-B761-0862A79DB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4EA7EC-639D-E247-A5E8-7CF6D18BF8AD}"/>
              </a:ext>
            </a:extLst>
          </p:cNvPr>
          <p:cNvSpPr>
            <a:spLocks noGrp="1"/>
          </p:cNvSpPr>
          <p:nvPr>
            <p:ph type="title"/>
          </p:nvPr>
        </p:nvSpPr>
        <p:spPr>
          <a:xfrm>
            <a:off x="2007495" y="1009718"/>
            <a:ext cx="3969504" cy="713856"/>
          </a:xfrm>
        </p:spPr>
        <p:txBody>
          <a:bodyPr>
            <a:normAutofit/>
          </a:bodyPr>
          <a:lstStyle/>
          <a:p>
            <a:pPr algn="l"/>
            <a:r>
              <a:rPr lang="en-US" sz="2900" dirty="0">
                <a:solidFill>
                  <a:schemeClr val="bg2">
                    <a:lumMod val="25000"/>
                    <a:lumOff val="75000"/>
                  </a:schemeClr>
                </a:solidFill>
                <a:latin typeface="+mn-lt"/>
                <a:cs typeface="Apple Chancery" panose="03020702040506060504" pitchFamily="66" charset="-79"/>
              </a:rPr>
              <a:t>How does InChI Work?</a:t>
            </a:r>
          </a:p>
        </p:txBody>
      </p:sp>
      <p:sp>
        <p:nvSpPr>
          <p:cNvPr id="56" name="Content Placeholder 55">
            <a:extLst>
              <a:ext uri="{FF2B5EF4-FFF2-40B4-BE49-F238E27FC236}">
                <a16:creationId xmlns:a16="http://schemas.microsoft.com/office/drawing/2014/main" id="{B933287D-2201-4FEC-974C-7689340C1C00}"/>
              </a:ext>
            </a:extLst>
          </p:cNvPr>
          <p:cNvSpPr>
            <a:spLocks noGrp="1"/>
          </p:cNvSpPr>
          <p:nvPr>
            <p:ph idx="1"/>
          </p:nvPr>
        </p:nvSpPr>
        <p:spPr>
          <a:xfrm>
            <a:off x="1990264" y="1836749"/>
            <a:ext cx="3969505" cy="3997828"/>
          </a:xfrm>
        </p:spPr>
        <p:txBody>
          <a:bodyPr anchor="t">
            <a:normAutofit fontScale="92500" lnSpcReduction="10000"/>
          </a:bodyPr>
          <a:lstStyle/>
          <a:p>
            <a:r>
              <a:rPr lang="en-US" sz="1800" dirty="0">
                <a:solidFill>
                  <a:schemeClr val="bg2">
                    <a:lumMod val="25000"/>
                    <a:lumOff val="75000"/>
                  </a:schemeClr>
                </a:solidFill>
              </a:rPr>
              <a:t>Using our CNN on a training data set split from BMS’ data set, low resolution images can be recognized.</a:t>
            </a:r>
          </a:p>
          <a:p>
            <a:r>
              <a:rPr lang="en-US" sz="1800" dirty="0">
                <a:solidFill>
                  <a:schemeClr val="bg2">
                    <a:lumMod val="25000"/>
                    <a:lumOff val="75000"/>
                  </a:schemeClr>
                </a:solidFill>
              </a:rPr>
              <a:t>The image can then be processed using InChI/Key Generation, demonstrated on the iupac.org website.</a:t>
            </a:r>
          </a:p>
          <a:p>
            <a:r>
              <a:rPr lang="en-US" sz="1800" dirty="0">
                <a:solidFill>
                  <a:schemeClr val="bg2">
                    <a:lumMod val="25000"/>
                    <a:lumOff val="75000"/>
                  </a:schemeClr>
                </a:solidFill>
              </a:rPr>
              <a:t>This will expedite the processing of 30+ years of nomenclature that has not been inventoried into InChI databases</a:t>
            </a:r>
          </a:p>
        </p:txBody>
      </p:sp>
      <p:pic>
        <p:nvPicPr>
          <p:cNvPr id="7" name="Content Placeholder 6" descr="Diagram&#10;&#10;Description automatically generated with low confidence">
            <a:extLst>
              <a:ext uri="{FF2B5EF4-FFF2-40B4-BE49-F238E27FC236}">
                <a16:creationId xmlns:a16="http://schemas.microsoft.com/office/drawing/2014/main" id="{2902CBE3-F22E-B742-B140-23845D6710BE}"/>
              </a:ext>
            </a:extLst>
          </p:cNvPr>
          <p:cNvPicPr>
            <a:picLocks noChangeAspect="1"/>
          </p:cNvPicPr>
          <p:nvPr/>
        </p:nvPicPr>
        <p:blipFill>
          <a:blip r:embed="rId7"/>
          <a:stretch>
            <a:fillRect/>
          </a:stretch>
        </p:blipFill>
        <p:spPr>
          <a:xfrm>
            <a:off x="6751768" y="1009718"/>
            <a:ext cx="3994617" cy="1884253"/>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5" name="Content Placeholder 4" descr="Diagram&#10;&#10;Description automatically generated">
            <a:extLst>
              <a:ext uri="{FF2B5EF4-FFF2-40B4-BE49-F238E27FC236}">
                <a16:creationId xmlns:a16="http://schemas.microsoft.com/office/drawing/2014/main" id="{170F9610-E937-AD4B-B110-910CC20247A0}"/>
              </a:ext>
            </a:extLst>
          </p:cNvPr>
          <p:cNvPicPr>
            <a:picLocks noChangeAspect="1"/>
          </p:cNvPicPr>
          <p:nvPr/>
        </p:nvPicPr>
        <p:blipFill>
          <a:blip r:embed="rId8"/>
          <a:stretch>
            <a:fillRect/>
          </a:stretch>
        </p:blipFill>
        <p:spPr>
          <a:xfrm>
            <a:off x="6751768" y="3967094"/>
            <a:ext cx="3994617" cy="1867483"/>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71" name="Rectangle 70">
            <a:extLst>
              <a:ext uri="{FF2B5EF4-FFF2-40B4-BE49-F238E27FC236}">
                <a16:creationId xmlns:a16="http://schemas.microsoft.com/office/drawing/2014/main" id="{00650157-038B-4377-BAFA-B12FF57E0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14C5C0A-1A83-2844-8942-A495CC47983C}"/>
              </a:ext>
            </a:extLst>
          </p:cNvPr>
          <p:cNvSpPr txBox="1"/>
          <p:nvPr/>
        </p:nvSpPr>
        <p:spPr>
          <a:xfrm>
            <a:off x="6751768" y="6048534"/>
            <a:ext cx="3994617" cy="276999"/>
          </a:xfrm>
          <a:prstGeom prst="rect">
            <a:avLst/>
          </a:prstGeom>
          <a:noFill/>
        </p:spPr>
        <p:txBody>
          <a:bodyPr wrap="square" rtlCol="0">
            <a:spAutoFit/>
          </a:bodyPr>
          <a:lstStyle/>
          <a:p>
            <a:r>
              <a:rPr lang="en-US" sz="1200" i="1" dirty="0">
                <a:solidFill>
                  <a:schemeClr val="bg2">
                    <a:lumMod val="25000"/>
                    <a:lumOff val="75000"/>
                  </a:schemeClr>
                </a:solidFill>
              </a:rPr>
              <a:t>General Workflow of InChI/Key generation (</a:t>
            </a:r>
            <a:r>
              <a:rPr lang="en-US" sz="1200" i="1" dirty="0" err="1">
                <a:solidFill>
                  <a:schemeClr val="bg2">
                    <a:lumMod val="25000"/>
                    <a:lumOff val="75000"/>
                  </a:schemeClr>
                </a:solidFill>
              </a:rPr>
              <a:t>iupac.org</a:t>
            </a:r>
            <a:r>
              <a:rPr lang="en-US" sz="1200" i="1" dirty="0">
                <a:solidFill>
                  <a:schemeClr val="bg2">
                    <a:lumMod val="25000"/>
                    <a:lumOff val="75000"/>
                  </a:schemeClr>
                </a:solidFill>
              </a:rPr>
              <a:t>)</a:t>
            </a:r>
          </a:p>
        </p:txBody>
      </p:sp>
      <p:sp>
        <p:nvSpPr>
          <p:cNvPr id="10" name="TextBox 9">
            <a:extLst>
              <a:ext uri="{FF2B5EF4-FFF2-40B4-BE49-F238E27FC236}">
                <a16:creationId xmlns:a16="http://schemas.microsoft.com/office/drawing/2014/main" id="{2FA1D897-F7C4-C344-AADF-EBBEB5077174}"/>
              </a:ext>
            </a:extLst>
          </p:cNvPr>
          <p:cNvSpPr txBox="1"/>
          <p:nvPr/>
        </p:nvSpPr>
        <p:spPr>
          <a:xfrm>
            <a:off x="6895578" y="3018773"/>
            <a:ext cx="1944763" cy="246221"/>
          </a:xfrm>
          <a:prstGeom prst="rect">
            <a:avLst/>
          </a:prstGeom>
          <a:noFill/>
        </p:spPr>
        <p:txBody>
          <a:bodyPr wrap="none" rtlCol="0">
            <a:spAutoFit/>
          </a:bodyPr>
          <a:lstStyle/>
          <a:p>
            <a:r>
              <a:rPr lang="en-US" sz="1000" i="1" dirty="0">
                <a:solidFill>
                  <a:schemeClr val="bg2">
                    <a:lumMod val="25000"/>
                    <a:lumOff val="75000"/>
                  </a:schemeClr>
                </a:solidFill>
              </a:rPr>
              <a:t>Bristol-Myers Squibb Database</a:t>
            </a:r>
          </a:p>
        </p:txBody>
      </p:sp>
      <p:pic>
        <p:nvPicPr>
          <p:cNvPr id="3" name="Audio 2">
            <a:hlinkClick r:id="" action="ppaction://media"/>
            <a:extLst>
              <a:ext uri="{FF2B5EF4-FFF2-40B4-BE49-F238E27FC236}">
                <a16:creationId xmlns:a16="http://schemas.microsoft.com/office/drawing/2014/main" id="{C6A44602-DBFF-CF44-80CB-D572FECCA2A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55943748"/>
      </p:ext>
    </p:extLst>
  </p:cSld>
  <p:clrMapOvr>
    <a:masterClrMapping/>
  </p:clrMapOvr>
  <mc:AlternateContent xmlns:mc="http://schemas.openxmlformats.org/markup-compatibility/2006">
    <mc:Choice xmlns:p14="http://schemas.microsoft.com/office/powerpoint/2010/main" Requires="p14">
      <p:transition spd="slow" p14:dur="2000" advTm="56829"/>
    </mc:Choice>
    <mc:Fallback>
      <p:transition spd="slow" advTm="56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7CA73-4C69-C24C-A135-6CC004333847}"/>
              </a:ext>
            </a:extLst>
          </p:cNvPr>
          <p:cNvSpPr>
            <a:spLocks noGrp="1"/>
          </p:cNvSpPr>
          <p:nvPr>
            <p:ph type="title"/>
          </p:nvPr>
        </p:nvSpPr>
        <p:spPr/>
        <p:txBody>
          <a:bodyPr/>
          <a:lstStyle/>
          <a:p>
            <a:pPr algn="ctr"/>
            <a:r>
              <a:rPr lang="en-US" dirty="0"/>
              <a:t>Assumptions</a:t>
            </a:r>
          </a:p>
        </p:txBody>
      </p:sp>
      <p:sp>
        <p:nvSpPr>
          <p:cNvPr id="3" name="Content Placeholder 2">
            <a:extLst>
              <a:ext uri="{FF2B5EF4-FFF2-40B4-BE49-F238E27FC236}">
                <a16:creationId xmlns:a16="http://schemas.microsoft.com/office/drawing/2014/main" id="{E8CDC375-0138-CE40-93D9-30F487377168}"/>
              </a:ext>
            </a:extLst>
          </p:cNvPr>
          <p:cNvSpPr>
            <a:spLocks noGrp="1"/>
          </p:cNvSpPr>
          <p:nvPr>
            <p:ph idx="1"/>
          </p:nvPr>
        </p:nvSpPr>
        <p:spPr/>
        <p:txBody>
          <a:bodyPr anchor="t"/>
          <a:lstStyle/>
          <a:p>
            <a:r>
              <a:rPr lang="en-US" dirty="0"/>
              <a:t>All work done will be cross platform compatible and pushed to private </a:t>
            </a:r>
            <a:r>
              <a:rPr lang="en-US" dirty="0" err="1"/>
              <a:t>Github</a:t>
            </a:r>
            <a:r>
              <a:rPr lang="en-US" dirty="0"/>
              <a:t> account, all commits approved by team leaders.</a:t>
            </a:r>
          </a:p>
          <a:p>
            <a:r>
              <a:rPr lang="en-US" dirty="0"/>
              <a:t>All team members will have hardware capable of data manipulation and required tasks for their phase.</a:t>
            </a:r>
          </a:p>
          <a:p>
            <a:r>
              <a:rPr lang="en-US" dirty="0"/>
              <a:t>All images in data are clean scans with high resolution</a:t>
            </a:r>
          </a:p>
          <a:p>
            <a:r>
              <a:rPr lang="en-US" dirty="0"/>
              <a:t>All images in testing and training sets will have matching InChI labels</a:t>
            </a:r>
          </a:p>
          <a:p>
            <a:endParaRPr lang="en-US" dirty="0"/>
          </a:p>
        </p:txBody>
      </p:sp>
      <p:pic>
        <p:nvPicPr>
          <p:cNvPr id="4" name="Audio 3">
            <a:hlinkClick r:id="" action="ppaction://media"/>
            <a:extLst>
              <a:ext uri="{FF2B5EF4-FFF2-40B4-BE49-F238E27FC236}">
                <a16:creationId xmlns:a16="http://schemas.microsoft.com/office/drawing/2014/main" id="{382FF67C-8462-1E4F-B02A-33C9E1CD9F9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91696884"/>
      </p:ext>
    </p:extLst>
  </p:cSld>
  <p:clrMapOvr>
    <a:masterClrMapping/>
  </p:clrMapOvr>
  <mc:AlternateContent xmlns:mc="http://schemas.openxmlformats.org/markup-compatibility/2006">
    <mc:Choice xmlns:p14="http://schemas.microsoft.com/office/powerpoint/2010/main" Requires="p14">
      <p:transition spd="slow" p14:dur="2000" advTm="56025"/>
    </mc:Choice>
    <mc:Fallback>
      <p:transition spd="slow" advTm="56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11D08-3D9E-5046-A7FB-A92FC8106B3F}"/>
              </a:ext>
            </a:extLst>
          </p:cNvPr>
          <p:cNvSpPr>
            <a:spLocks noGrp="1"/>
          </p:cNvSpPr>
          <p:nvPr>
            <p:ph type="title"/>
          </p:nvPr>
        </p:nvSpPr>
        <p:spPr/>
        <p:txBody>
          <a:bodyPr/>
          <a:lstStyle/>
          <a:p>
            <a:pPr algn="ctr"/>
            <a:r>
              <a:rPr lang="en-US" dirty="0"/>
              <a:t>Constraints</a:t>
            </a:r>
          </a:p>
        </p:txBody>
      </p:sp>
      <p:sp>
        <p:nvSpPr>
          <p:cNvPr id="3" name="Content Placeholder 2">
            <a:extLst>
              <a:ext uri="{FF2B5EF4-FFF2-40B4-BE49-F238E27FC236}">
                <a16:creationId xmlns:a16="http://schemas.microsoft.com/office/drawing/2014/main" id="{6FB9FBDA-CB7C-C44D-BC08-C7181CB5C2B4}"/>
              </a:ext>
            </a:extLst>
          </p:cNvPr>
          <p:cNvSpPr>
            <a:spLocks noGrp="1"/>
          </p:cNvSpPr>
          <p:nvPr>
            <p:ph idx="1"/>
          </p:nvPr>
        </p:nvSpPr>
        <p:spPr/>
        <p:txBody>
          <a:bodyPr anchor="t">
            <a:normAutofit/>
          </a:bodyPr>
          <a:lstStyle/>
          <a:p>
            <a:r>
              <a:rPr lang="en-US" sz="1400" dirty="0"/>
              <a:t>Approval required not only from BMS but from InChI community as well. </a:t>
            </a:r>
          </a:p>
          <a:p>
            <a:r>
              <a:rPr lang="en-US" sz="1400" dirty="0"/>
              <a:t>Universal knowledge across all teams involved in project.</a:t>
            </a:r>
          </a:p>
          <a:p>
            <a:r>
              <a:rPr lang="en-US" sz="1400" dirty="0"/>
              <a:t>All funds will be dispersed according to current phase of project.</a:t>
            </a:r>
          </a:p>
          <a:p>
            <a:r>
              <a:rPr lang="en-US" sz="1400" dirty="0"/>
              <a:t>Further iterations of model training will require extra funding only approved in congruence with stakeholders and domain experts.</a:t>
            </a:r>
          </a:p>
          <a:p>
            <a:r>
              <a:rPr lang="en-US" sz="1400" dirty="0"/>
              <a:t>Stakeholders have set target goal of 90% accuracy in model testing.</a:t>
            </a:r>
          </a:p>
          <a:p>
            <a:r>
              <a:rPr lang="en-US" sz="1400" dirty="0"/>
              <a:t>Equipment will need to have updated platforms with a minimum of 8gb of RAM, 4gb Graphics cards and 16 core processors. Funding has been allocated to accommodate out of date systems.</a:t>
            </a:r>
          </a:p>
          <a:p>
            <a:pPr marL="0" indent="0">
              <a:buNone/>
            </a:pPr>
            <a:endParaRPr lang="en-US" sz="1400" dirty="0"/>
          </a:p>
        </p:txBody>
      </p:sp>
      <p:pic>
        <p:nvPicPr>
          <p:cNvPr id="4" name="Audio 3">
            <a:hlinkClick r:id="" action="ppaction://media"/>
            <a:extLst>
              <a:ext uri="{FF2B5EF4-FFF2-40B4-BE49-F238E27FC236}">
                <a16:creationId xmlns:a16="http://schemas.microsoft.com/office/drawing/2014/main" id="{478EEA83-B738-FB4E-9CF2-B1BADC17822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80249757"/>
      </p:ext>
    </p:extLst>
  </p:cSld>
  <p:clrMapOvr>
    <a:masterClrMapping/>
  </p:clrMapOvr>
  <mc:AlternateContent xmlns:mc="http://schemas.openxmlformats.org/markup-compatibility/2006">
    <mc:Choice xmlns:p14="http://schemas.microsoft.com/office/powerpoint/2010/main" Requires="p14">
      <p:transition spd="slow" p14:dur="2000" advTm="74024"/>
    </mc:Choice>
    <mc:Fallback>
      <p:transition spd="slow" advTm="74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E64B-7F3B-9A45-B4C1-512C6B8DC10B}"/>
              </a:ext>
            </a:extLst>
          </p:cNvPr>
          <p:cNvSpPr>
            <a:spLocks noGrp="1"/>
          </p:cNvSpPr>
          <p:nvPr>
            <p:ph type="title"/>
          </p:nvPr>
        </p:nvSpPr>
        <p:spPr/>
        <p:txBody>
          <a:bodyPr/>
          <a:lstStyle/>
          <a:p>
            <a:pPr algn="ctr"/>
            <a:r>
              <a:rPr lang="en-US" dirty="0"/>
              <a:t>Considerations</a:t>
            </a:r>
          </a:p>
        </p:txBody>
      </p:sp>
      <p:sp>
        <p:nvSpPr>
          <p:cNvPr id="3" name="Content Placeholder 2">
            <a:extLst>
              <a:ext uri="{FF2B5EF4-FFF2-40B4-BE49-F238E27FC236}">
                <a16:creationId xmlns:a16="http://schemas.microsoft.com/office/drawing/2014/main" id="{2BCAD919-99BA-194F-909C-5251A2646AD8}"/>
              </a:ext>
            </a:extLst>
          </p:cNvPr>
          <p:cNvSpPr>
            <a:spLocks noGrp="1"/>
          </p:cNvSpPr>
          <p:nvPr>
            <p:ph idx="1"/>
          </p:nvPr>
        </p:nvSpPr>
        <p:spPr/>
        <p:txBody>
          <a:bodyPr anchor="t"/>
          <a:lstStyle/>
          <a:p>
            <a:r>
              <a:rPr lang="en-US" dirty="0"/>
              <a:t>The main consideration in this project is the potential for iteration</a:t>
            </a:r>
          </a:p>
          <a:p>
            <a:r>
              <a:rPr lang="en-US" dirty="0"/>
              <a:t>BMS will be giving a large sum of resources to this project, timely results are expected with hopes of running ahead of schedule in preparation of possible reiteration of model training.</a:t>
            </a:r>
          </a:p>
          <a:p>
            <a:r>
              <a:rPr lang="en-US" dirty="0"/>
              <a:t>Legal considerations are expected as with any biopharmaceutical company giving advancements.</a:t>
            </a:r>
          </a:p>
          <a:p>
            <a:pPr lvl="1"/>
            <a:r>
              <a:rPr lang="en-US" dirty="0"/>
              <a:t>AI will need to be checked thoroughly for accuracy before any medications or therapies are created.</a:t>
            </a:r>
          </a:p>
        </p:txBody>
      </p:sp>
      <p:pic>
        <p:nvPicPr>
          <p:cNvPr id="4" name="Audio 3">
            <a:hlinkClick r:id="" action="ppaction://media"/>
            <a:extLst>
              <a:ext uri="{FF2B5EF4-FFF2-40B4-BE49-F238E27FC236}">
                <a16:creationId xmlns:a16="http://schemas.microsoft.com/office/drawing/2014/main" id="{B4C04A5B-D1D5-D643-8AF1-C50F2F4E73D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93344062"/>
      </p:ext>
    </p:extLst>
  </p:cSld>
  <p:clrMapOvr>
    <a:masterClrMapping/>
  </p:clrMapOvr>
  <mc:AlternateContent xmlns:mc="http://schemas.openxmlformats.org/markup-compatibility/2006">
    <mc:Choice xmlns:p14="http://schemas.microsoft.com/office/powerpoint/2010/main" Requires="p14">
      <p:transition spd="slow" p14:dur="2000" advTm="54215"/>
    </mc:Choice>
    <mc:Fallback>
      <p:transition spd="slow" advTm="54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6E7B0-A753-2E46-B19A-2CDDD7D43C70}"/>
              </a:ext>
            </a:extLst>
          </p:cNvPr>
          <p:cNvSpPr>
            <a:spLocks noGrp="1"/>
          </p:cNvSpPr>
          <p:nvPr>
            <p:ph type="title"/>
          </p:nvPr>
        </p:nvSpPr>
        <p:spPr/>
        <p:txBody>
          <a:bodyPr/>
          <a:lstStyle/>
          <a:p>
            <a:pPr algn="ctr"/>
            <a:r>
              <a:rPr lang="en-US" dirty="0"/>
              <a:t>The Biopharmaceutical Market</a:t>
            </a:r>
          </a:p>
        </p:txBody>
      </p:sp>
      <p:sp>
        <p:nvSpPr>
          <p:cNvPr id="3" name="Content Placeholder 2">
            <a:extLst>
              <a:ext uri="{FF2B5EF4-FFF2-40B4-BE49-F238E27FC236}">
                <a16:creationId xmlns:a16="http://schemas.microsoft.com/office/drawing/2014/main" id="{8AB8E1DF-CD3F-6C49-8055-DE99FB7696A3}"/>
              </a:ext>
            </a:extLst>
          </p:cNvPr>
          <p:cNvSpPr>
            <a:spLocks noGrp="1"/>
          </p:cNvSpPr>
          <p:nvPr>
            <p:ph idx="1"/>
          </p:nvPr>
        </p:nvSpPr>
        <p:spPr/>
        <p:txBody>
          <a:bodyPr anchor="t">
            <a:normAutofit/>
          </a:bodyPr>
          <a:lstStyle/>
          <a:p>
            <a:r>
              <a:rPr lang="en-US" sz="1600" dirty="0"/>
              <a:t>The </a:t>
            </a:r>
            <a:r>
              <a:rPr lang="en-US" sz="1600" b="1" dirty="0"/>
              <a:t>global </a:t>
            </a:r>
            <a:r>
              <a:rPr lang="en-US" sz="1600" b="1" dirty="0">
                <a:hlinkClick r:id="rId4"/>
              </a:rPr>
              <a:t>biopharmaceuticals market</a:t>
            </a:r>
            <a:r>
              <a:rPr lang="en-US" sz="1600" b="1" dirty="0"/>
              <a:t> </a:t>
            </a:r>
            <a:r>
              <a:rPr lang="en-US" sz="1600" dirty="0"/>
              <a:t>accounted for $186,470 million in 2017, and is projected to reach $526,008 million by 2025, registering a CAGR of 13.8% from 2018 to 2025 </a:t>
            </a:r>
            <a:r>
              <a:rPr lang="en-US" sz="1000" dirty="0"/>
              <a:t>(</a:t>
            </a:r>
            <a:r>
              <a:rPr lang="en-US" sz="1000" dirty="0">
                <a:hlinkClick r:id="rId5"/>
              </a:rPr>
              <a:t>https://www.alliedmarketresearch.com/biopharmaceutical-market</a:t>
            </a:r>
            <a:r>
              <a:rPr lang="en-US" sz="1000" dirty="0"/>
              <a:t>)</a:t>
            </a:r>
          </a:p>
          <a:p>
            <a:r>
              <a:rPr lang="en-US" sz="1600" dirty="0"/>
              <a:t>Getting ahead of the curve on this dramatic increase in a short 7 years is a primary goal of BMS.</a:t>
            </a:r>
          </a:p>
          <a:p>
            <a:r>
              <a:rPr lang="en-US" sz="1600" dirty="0"/>
              <a:t>The ROI on this application could be covered in this time frame, covering most costs and gauged by time saved in </a:t>
            </a:r>
            <a:r>
              <a:rPr lang="en-US" sz="1600" dirty="0" err="1"/>
              <a:t>reaserch</a:t>
            </a:r>
            <a:r>
              <a:rPr lang="en-US" sz="1600" dirty="0"/>
              <a:t>.</a:t>
            </a:r>
          </a:p>
        </p:txBody>
      </p:sp>
      <p:pic>
        <p:nvPicPr>
          <p:cNvPr id="4" name="Audio 3">
            <a:hlinkClick r:id="" action="ppaction://media"/>
            <a:extLst>
              <a:ext uri="{FF2B5EF4-FFF2-40B4-BE49-F238E27FC236}">
                <a16:creationId xmlns:a16="http://schemas.microsoft.com/office/drawing/2014/main" id="{D527A9CC-710D-7541-BB8D-F8AAD3BD692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55353791"/>
      </p:ext>
    </p:extLst>
  </p:cSld>
  <p:clrMapOvr>
    <a:masterClrMapping/>
  </p:clrMapOvr>
  <mc:AlternateContent xmlns:mc="http://schemas.openxmlformats.org/markup-compatibility/2006">
    <mc:Choice xmlns:p14="http://schemas.microsoft.com/office/powerpoint/2010/main" Requires="p14">
      <p:transition spd="slow" p14:dur="2000" advTm="37648"/>
    </mc:Choice>
    <mc:Fallback>
      <p:transition spd="slow" advTm="37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Madison</Template>
  <TotalTime>5075</TotalTime>
  <Words>850</Words>
  <Application>Microsoft Macintosh PowerPoint</Application>
  <PresentationFormat>Widescreen</PresentationFormat>
  <Paragraphs>63</Paragraphs>
  <Slides>11</Slides>
  <Notes>0</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Apple Chancery</vt:lpstr>
      <vt:lpstr>Arial</vt:lpstr>
      <vt:lpstr>MS Shell Dlg 2</vt:lpstr>
      <vt:lpstr>Wingdings</vt:lpstr>
      <vt:lpstr>Wingdings 3</vt:lpstr>
      <vt:lpstr>Madison</vt:lpstr>
      <vt:lpstr>Bristol-Myers Squibb</vt:lpstr>
      <vt:lpstr>“To our patients and customers We commit to scientific excellence and investment in biopharmaceutical research and development to provide innovative, high-quality medicines that address the unmet medical needs of patients with serious diseases. We apply scientific rigor to produce clinical and economic benefit through medicines that improve patients’ lives. We strive to make information about our commercialized medicines widely and readily available. We actively seek to improve access to care, advocate for policies that promote health equity, and help underserved patients access and afford the medicines they need.” </vt:lpstr>
      <vt:lpstr>Image Recognition: Skeletal Compound Recognition Using AI</vt:lpstr>
      <vt:lpstr>Handwritten Skeletal Compounds Issues and History</vt:lpstr>
      <vt:lpstr>How does InChI Work?</vt:lpstr>
      <vt:lpstr>Assumptions</vt:lpstr>
      <vt:lpstr>Constraints</vt:lpstr>
      <vt:lpstr>Considerations</vt:lpstr>
      <vt:lpstr>The Biopharmaceutical Market</vt:lpstr>
      <vt:lpstr>KPI’s Involved</vt:lpstr>
      <vt:lpstr>What is expected?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Bristol-Myers Squibb</dc:title>
  <dc:creator>Travis Lloyd</dc:creator>
  <cp:lastModifiedBy>Travis Lloyd</cp:lastModifiedBy>
  <cp:revision>24</cp:revision>
  <dcterms:created xsi:type="dcterms:W3CDTF">2021-06-24T20:58:10Z</dcterms:created>
  <dcterms:modified xsi:type="dcterms:W3CDTF">2021-06-28T10:14:35Z</dcterms:modified>
</cp:coreProperties>
</file>